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57" r:id="rId3"/>
    <p:sldId id="262" r:id="rId4"/>
    <p:sldId id="260" r:id="rId5"/>
    <p:sldId id="261" r:id="rId6"/>
    <p:sldId id="263" r:id="rId7"/>
    <p:sldId id="258" r:id="rId8"/>
    <p:sldId id="264" r:id="rId9"/>
    <p:sldId id="259" r:id="rId10"/>
    <p:sldId id="269" r:id="rId11"/>
    <p:sldId id="270" r:id="rId12"/>
    <p:sldId id="266" r:id="rId13"/>
    <p:sldId id="267" r:id="rId14"/>
    <p:sldId id="268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5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7BE285-AED7-4D8C-94ED-C566E5ECEE79}" type="datetimeFigureOut">
              <a:rPr lang="en-US" smtClean="0"/>
              <a:t>2/21/2013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62DD3-E88A-4177-88DA-4236091EE2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2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F62DD3-E88A-4177-88DA-4236091EE28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0651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5824-F176-4095-8A1D-F560EBD34763}" type="datetimeFigureOut">
              <a:rPr lang="en-US" smtClean="0"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1A9AB-68B7-4754-ABB4-3AC52DE338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5824-F176-4095-8A1D-F560EBD34763}" type="datetimeFigureOut">
              <a:rPr lang="en-US" smtClean="0"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1A9AB-68B7-4754-ABB4-3AC52DE338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5824-F176-4095-8A1D-F560EBD34763}" type="datetimeFigureOut">
              <a:rPr lang="en-US" smtClean="0"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1A9AB-68B7-4754-ABB4-3AC52DE33834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5824-F176-4095-8A1D-F560EBD34763}" type="datetimeFigureOut">
              <a:rPr lang="en-US" smtClean="0"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1A9AB-68B7-4754-ABB4-3AC52DE3383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5824-F176-4095-8A1D-F560EBD34763}" type="datetimeFigureOut">
              <a:rPr lang="en-US" smtClean="0"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1A9AB-68B7-4754-ABB4-3AC52DE338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5824-F176-4095-8A1D-F560EBD34763}" type="datetimeFigureOut">
              <a:rPr lang="en-US" smtClean="0"/>
              <a:t>2/21/2013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1A9AB-68B7-4754-ABB4-3AC52DE3383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5824-F176-4095-8A1D-F560EBD34763}" type="datetimeFigureOut">
              <a:rPr lang="en-US" smtClean="0"/>
              <a:t>2/21/2013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1A9AB-68B7-4754-ABB4-3AC52DE338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5824-F176-4095-8A1D-F560EBD34763}" type="datetimeFigureOut">
              <a:rPr lang="en-US" smtClean="0"/>
              <a:t>2/21/2013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1A9AB-68B7-4754-ABB4-3AC52DE338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5824-F176-4095-8A1D-F560EBD34763}" type="datetimeFigureOut">
              <a:rPr lang="en-US" smtClean="0"/>
              <a:t>2/21/2013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1A9AB-68B7-4754-ABB4-3AC52DE338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5824-F176-4095-8A1D-F560EBD34763}" type="datetimeFigureOut">
              <a:rPr lang="en-US" smtClean="0"/>
              <a:t>2/21/2013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1A9AB-68B7-4754-ABB4-3AC52DE33834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5824-F176-4095-8A1D-F560EBD34763}" type="datetimeFigureOut">
              <a:rPr lang="en-US" smtClean="0"/>
              <a:t>2/21/2013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1A9AB-68B7-4754-ABB4-3AC52DE3383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2AB85824-F176-4095-8A1D-F560EBD34763}" type="datetimeFigureOut">
              <a:rPr lang="en-US" smtClean="0"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3951A9AB-68B7-4754-ABB4-3AC52DE3383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School Health Advisory Board</a:t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sz="2000" dirty="0" smtClean="0">
                <a:solidFill>
                  <a:srgbClr val="FF0000"/>
                </a:solidFill>
              </a:rPr>
              <a:t>2011 - 2013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6" name="Picture 5" descr="C:\Users\egomez\AppData\Local\Microsoft\Windows\Temporary Internet Files\Content.IE5\E8O4G2RA\MC900290705[1].wm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811" y="3429000"/>
            <a:ext cx="3762375" cy="18669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883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More of This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Content Placeholder 3" descr="C:\Users\egomez\AppData\Local\Microsoft\Windows\Temporary Internet Files\Content.IE5\E8O4G2RA\MC900023405[1].wmf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048000"/>
            <a:ext cx="2971800" cy="2514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79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Less of This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Content Placeholder 3" descr="C:\Users\egomez\AppData\Local\Microsoft\Windows\Temporary Internet Files\Content.IE5\E8O4G2RA\MM900040998[1].gif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276600"/>
            <a:ext cx="3276600" cy="213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925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Concussion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124200"/>
            <a:ext cx="249555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3312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Board recommends: </a:t>
            </a:r>
          </a:p>
          <a:p>
            <a:r>
              <a:rPr lang="en-US" dirty="0" smtClean="0"/>
              <a:t>Continued support of concussion plan</a:t>
            </a:r>
          </a:p>
          <a:p>
            <a:r>
              <a:rPr lang="en-US" dirty="0" smtClean="0"/>
              <a:t>Continued communication with community health care providers in to ensure consistent approach</a:t>
            </a:r>
          </a:p>
          <a:p>
            <a:r>
              <a:rPr lang="en-US" dirty="0" smtClean="0"/>
              <a:t>Consider purchasing </a:t>
            </a:r>
            <a:r>
              <a:rPr lang="en-US" i="1" dirty="0" err="1" smtClean="0"/>
              <a:t>Headminder</a:t>
            </a:r>
            <a:r>
              <a:rPr lang="en-US" i="1" dirty="0" smtClean="0"/>
              <a:t> Concussion Resolution Index </a:t>
            </a:r>
            <a:r>
              <a:rPr lang="en-US" dirty="0" smtClean="0"/>
              <a:t>for ease of use on the sideline and by health care providers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Concussion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23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AEDs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711" y="3733800"/>
            <a:ext cx="2819400" cy="1724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511" y="3535363"/>
            <a:ext cx="2362200" cy="193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550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AED units are in all middle and high schools</a:t>
            </a:r>
            <a:endParaRPr lang="en-US" dirty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Recommend consideration of units for elementary schools</a:t>
            </a:r>
          </a:p>
          <a:p>
            <a:pPr marL="0" indent="0">
              <a:buNone/>
            </a:pPr>
            <a:r>
              <a:rPr lang="en-US" dirty="0" smtClean="0"/>
              <a:t>      - AED ($1,119 - $2,500)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- Cabinet ($165 - $200)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- Pads ($65) replace every 2 years and after use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-  Battery ($164) replace every 4 years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AEDs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0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School Nurses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743200"/>
            <a:ext cx="2286000" cy="340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4564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675466"/>
            <a:ext cx="7408333" cy="380153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Remain busy seeing 167,100 clinic visits SY 2011 – 2012</a:t>
            </a:r>
          </a:p>
          <a:p>
            <a:r>
              <a:rPr lang="en-US" dirty="0" smtClean="0"/>
              <a:t>2,303 students with diagnoses of chronic conditions such as diabetes, seizure disorders and life-threatening food allergies </a:t>
            </a:r>
          </a:p>
          <a:p>
            <a:r>
              <a:rPr lang="en-US" dirty="0" smtClean="0"/>
              <a:t>Food and sting allergy diagnoses up 75% since 2008 to 271</a:t>
            </a:r>
          </a:p>
          <a:p>
            <a:r>
              <a:rPr lang="en-US" dirty="0" smtClean="0"/>
              <a:t>Recommend continued staffing with consideration of increasing part-time nurses to full-time</a:t>
            </a:r>
          </a:p>
          <a:p>
            <a:r>
              <a:rPr lang="en-US" dirty="0" smtClean="0"/>
              <a:t>Recommend granting time for trainings, meetings and continuing education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School Nurses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89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accordance with new legislation, all schools now have </a:t>
            </a:r>
            <a:r>
              <a:rPr lang="en-US" dirty="0" smtClean="0"/>
              <a:t>stock injectable </a:t>
            </a:r>
            <a:r>
              <a:rPr lang="en-US" dirty="0" smtClean="0"/>
              <a:t>epinephrine for use with students believed to be having anaphylactic reactions </a:t>
            </a:r>
          </a:p>
          <a:p>
            <a:r>
              <a:rPr lang="en-US" dirty="0" smtClean="0"/>
              <a:t>At least two staff members at each school are trained to recognize and respond to anaphylaxis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Epinephrine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090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Concern for Schools </a:t>
            </a:r>
            <a:r>
              <a:rPr lang="en-US" sz="3600" dirty="0" smtClean="0">
                <a:solidFill>
                  <a:srgbClr val="FF0000"/>
                </a:solidFill>
              </a:rPr>
              <a:t>in Path of Proposed Bypass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5" name="Content Placeholder 4" descr="C:\Users\egomez\AppData\Local\Microsoft\Windows\Temporary Internet Files\Content.IE5\RPFUTUJS\MP900442392[1]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780" y="2674938"/>
            <a:ext cx="6144377" cy="3451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868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Families report stress due to homework</a:t>
            </a:r>
          </a:p>
          <a:p>
            <a:r>
              <a:rPr lang="en-US" dirty="0" smtClean="0"/>
              <a:t>Evidence that volume of homework does not correlate with improved performance until secondary school, in fact sometimes diminishes academic performance</a:t>
            </a:r>
          </a:p>
          <a:p>
            <a:r>
              <a:rPr lang="en-US" dirty="0" smtClean="0"/>
              <a:t>Families report adolescent sleep deprivation due to homework &amp; extracurricular activities 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Homework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202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R</a:t>
            </a:r>
            <a:r>
              <a:rPr lang="en-US" dirty="0" smtClean="0"/>
              <a:t>elationship </a:t>
            </a:r>
            <a:r>
              <a:rPr lang="en-US" dirty="0"/>
              <a:t>between chronic low-level traffic-related air pollution exposure and neurobehavioral function and </a:t>
            </a:r>
            <a:r>
              <a:rPr lang="en-US" dirty="0" smtClean="0"/>
              <a:t>development</a:t>
            </a:r>
          </a:p>
          <a:p>
            <a:r>
              <a:rPr lang="en-US" dirty="0" smtClean="0"/>
              <a:t>Traffic-related </a:t>
            </a:r>
            <a:r>
              <a:rPr lang="en-US" dirty="0"/>
              <a:t>pollution exposure at school and homes may both contribute to the development of </a:t>
            </a:r>
            <a:r>
              <a:rPr lang="en-US" dirty="0" smtClean="0"/>
              <a:t>asthma and other airway reactive disease</a:t>
            </a:r>
          </a:p>
          <a:p>
            <a:r>
              <a:rPr lang="en-US" dirty="0"/>
              <a:t>Pollution-related asthma exacerbations among children living near </a:t>
            </a:r>
            <a:r>
              <a:rPr lang="en-US" dirty="0" smtClean="0"/>
              <a:t>roadways</a:t>
            </a:r>
          </a:p>
          <a:p>
            <a:r>
              <a:rPr lang="en-US" dirty="0"/>
              <a:t>Exposure to traffic-related air pollution can </a:t>
            </a:r>
            <a:r>
              <a:rPr lang="en-US" dirty="0" smtClean="0"/>
              <a:t>raise  </a:t>
            </a:r>
            <a:r>
              <a:rPr lang="en-US" dirty="0"/>
              <a:t>pregnant woman’s risk for preeclampsia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Studies on Health Effects of Vehicle Emissions Show: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369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Request these concerns be addressed in VDOT’s </a:t>
            </a:r>
            <a:r>
              <a:rPr lang="en-US" i="1" dirty="0" smtClean="0"/>
              <a:t>Supplemental Environmental Impact Statement</a:t>
            </a:r>
          </a:p>
          <a:p>
            <a:r>
              <a:rPr lang="en-US" dirty="0" smtClean="0"/>
              <a:t>Request consideration of locating by-pass at least 500 meters from school campuses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Recommend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99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Too Much?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Content Placeholder 3" descr="C:\Users\egomez\AppData\Local\Microsoft\Windows\Temporary Internet Files\Content.IE5\RPFUTUJS\MC900088864[1].wmf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048000"/>
            <a:ext cx="4038600" cy="2895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955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Pediatricians are concerned that </a:t>
            </a:r>
            <a:r>
              <a:rPr lang="en-US" dirty="0"/>
              <a:t>too much </a:t>
            </a:r>
            <a:r>
              <a:rPr lang="en-US" dirty="0" smtClean="0"/>
              <a:t>homework </a:t>
            </a:r>
            <a:r>
              <a:rPr lang="en-US" dirty="0"/>
              <a:t>and too little play </a:t>
            </a:r>
            <a:r>
              <a:rPr lang="en-US" dirty="0" smtClean="0"/>
              <a:t>may be causing </a:t>
            </a:r>
            <a:r>
              <a:rPr lang="en-US" dirty="0"/>
              <a:t>a generation of students </a:t>
            </a:r>
            <a:r>
              <a:rPr lang="en-US" dirty="0" smtClean="0"/>
              <a:t>showing increased signs of depression and anxiety as well </a:t>
            </a:r>
            <a:r>
              <a:rPr lang="en-US" dirty="0"/>
              <a:t>perfectionism and </a:t>
            </a:r>
            <a:r>
              <a:rPr lang="en-US" dirty="0" smtClean="0"/>
              <a:t>stress* </a:t>
            </a:r>
          </a:p>
          <a:p>
            <a:r>
              <a:rPr lang="en-US" dirty="0" smtClean="0"/>
              <a:t>Stress </a:t>
            </a:r>
            <a:r>
              <a:rPr lang="en-US" dirty="0"/>
              <a:t>from homework can cause release of stress hormones which are associated with </a:t>
            </a:r>
            <a:r>
              <a:rPr lang="en-US" dirty="0" smtClean="0"/>
              <a:t>sleep deprivation and </a:t>
            </a:r>
            <a:r>
              <a:rPr lang="en-US" dirty="0"/>
              <a:t>chronic </a:t>
            </a:r>
            <a:r>
              <a:rPr lang="en-US" dirty="0" smtClean="0"/>
              <a:t>illnesses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*</a:t>
            </a:r>
            <a:r>
              <a:rPr lang="en-US" sz="1600" dirty="0" smtClean="0"/>
              <a:t>2007 Report of American Academy of </a:t>
            </a:r>
            <a:r>
              <a:rPr lang="en-US" sz="1600" dirty="0"/>
              <a:t>Pediatrics </a:t>
            </a:r>
            <a:r>
              <a:rPr lang="en-US" sz="1600" dirty="0" smtClean="0"/>
              <a:t>Committees </a:t>
            </a:r>
            <a:r>
              <a:rPr lang="en-US" sz="1600" dirty="0"/>
              <a:t>on Communications, </a:t>
            </a:r>
            <a:r>
              <a:rPr lang="en-US" sz="1600" dirty="0" smtClean="0"/>
              <a:t>and Psychosocial </a:t>
            </a:r>
            <a:r>
              <a:rPr lang="en-US" sz="1600" dirty="0"/>
              <a:t>Aspects of Child and Family </a:t>
            </a:r>
            <a:r>
              <a:rPr lang="en-US" sz="1600" dirty="0" smtClean="0"/>
              <a:t>Health  </a:t>
            </a:r>
            <a:r>
              <a:rPr lang="en-US" sz="1600" i="1" dirty="0"/>
              <a:t>Pediatrics January 2007</a:t>
            </a:r>
            <a:endParaRPr lang="en-US" sz="1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Homework and Stress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198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Stress and Homework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6" name="Content Placeholder 5" descr="C:\Users\egomez\AppData\Local\Microsoft\Windows\Temporary Internet Files\Content.IE5\E8O4G2RA\MC900060290[1].wmf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514600"/>
            <a:ext cx="3886199" cy="3352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450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Homework and Stress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Content Placeholder 3" descr="C:\Users\egomez\AppData\Local\Microsoft\Windows\Temporary Internet Files\Content.IE5\E8O4G2RA\MC900056830[1].wmf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590800"/>
            <a:ext cx="4648200" cy="3200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182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 Sleep deprivation linked to:  </a:t>
            </a:r>
          </a:p>
          <a:p>
            <a:r>
              <a:rPr lang="en-US" dirty="0" smtClean="0"/>
              <a:t>Childhood weight gain and obesity</a:t>
            </a:r>
          </a:p>
          <a:p>
            <a:r>
              <a:rPr lang="en-US" dirty="0" smtClean="0"/>
              <a:t>Increased athletic injuries </a:t>
            </a:r>
          </a:p>
          <a:p>
            <a:r>
              <a:rPr lang="en-US" dirty="0" smtClean="0">
                <a:effectLst/>
              </a:rPr>
              <a:t>Decreased alertness and other key functions related to academic success</a:t>
            </a:r>
          </a:p>
          <a:p>
            <a:r>
              <a:rPr lang="en-US" dirty="0" smtClean="0">
                <a:effectLst/>
              </a:rPr>
              <a:t>Less ability to regulate emotions and limit restless-impulsive behavior in school</a:t>
            </a:r>
          </a:p>
          <a:p>
            <a:pPr marL="0" indent="0">
              <a:buNone/>
            </a:pPr>
            <a:r>
              <a:rPr lang="en-US" dirty="0" smtClean="0"/>
              <a:t>* </a:t>
            </a:r>
            <a:r>
              <a:rPr lang="en-US" sz="1600" dirty="0" smtClean="0"/>
              <a:t>American Academy of Pediatrics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Health Effects of Sleep Deprivation 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81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Sleep Deprivation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Content Placeholder 3" descr="C:\Users\egomez\AppData\Local\Microsoft\Windows\Temporary Internet Files\Content.IE5\LYFX76MC\MC900056832[1].wmf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971800"/>
            <a:ext cx="3886199" cy="2971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656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Homework should supplement/enhance</a:t>
            </a:r>
          </a:p>
          <a:p>
            <a:r>
              <a:rPr lang="en-US" dirty="0" smtClean="0"/>
              <a:t>Be appropriate to developmental stage</a:t>
            </a:r>
          </a:p>
          <a:p>
            <a:r>
              <a:rPr lang="en-US" dirty="0" smtClean="0"/>
              <a:t>Standards: 10 minutes per grade per night</a:t>
            </a:r>
          </a:p>
          <a:p>
            <a:r>
              <a:rPr lang="en-US" dirty="0" smtClean="0"/>
              <a:t>Upper levels – coordinate with other teachers</a:t>
            </a:r>
          </a:p>
          <a:p>
            <a:r>
              <a:rPr lang="en-US" dirty="0" smtClean="0"/>
              <a:t>Consider disciplines having particular days for unit tests &amp; teacher coordination so not all big assignments are due simultaneously </a:t>
            </a:r>
          </a:p>
          <a:p>
            <a:r>
              <a:rPr lang="en-US" dirty="0" smtClean="0"/>
              <a:t>Provide teacher training on developing meaningful homework assignments </a:t>
            </a:r>
          </a:p>
          <a:p>
            <a:r>
              <a:rPr lang="en-US" dirty="0" smtClean="0"/>
              <a:t>Consider homework-free holidays including summer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Homework Recommendations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31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774</TotalTime>
  <Words>540</Words>
  <Application>Microsoft Office PowerPoint</Application>
  <PresentationFormat>On-screen Show (4:3)</PresentationFormat>
  <Paragraphs>68</Paragraphs>
  <Slides>21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Waveform</vt:lpstr>
      <vt:lpstr>School Health Advisory Board 2011 - 2013</vt:lpstr>
      <vt:lpstr>Homework</vt:lpstr>
      <vt:lpstr>Too Much? </vt:lpstr>
      <vt:lpstr>Homework and Stress</vt:lpstr>
      <vt:lpstr>Stress and Homework</vt:lpstr>
      <vt:lpstr>Homework and Stress</vt:lpstr>
      <vt:lpstr>Health Effects of Sleep Deprivation </vt:lpstr>
      <vt:lpstr>Sleep Deprivation</vt:lpstr>
      <vt:lpstr>Homework Recommendations</vt:lpstr>
      <vt:lpstr>More of This</vt:lpstr>
      <vt:lpstr>Less of This</vt:lpstr>
      <vt:lpstr>Concussion</vt:lpstr>
      <vt:lpstr>Concussion</vt:lpstr>
      <vt:lpstr>AEDs </vt:lpstr>
      <vt:lpstr>AEDs</vt:lpstr>
      <vt:lpstr>School Nurses</vt:lpstr>
      <vt:lpstr>School Nurses</vt:lpstr>
      <vt:lpstr>Epinephrine</vt:lpstr>
      <vt:lpstr>Concern for Schools in Path of Proposed Bypass</vt:lpstr>
      <vt:lpstr>Studies on Health Effects of Vehicle Emissions Show:</vt:lpstr>
      <vt:lpstr>Recommend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School Health Advisory Board</dc:title>
  <dc:creator>acps</dc:creator>
  <cp:lastModifiedBy>acps</cp:lastModifiedBy>
  <cp:revision>26</cp:revision>
  <dcterms:created xsi:type="dcterms:W3CDTF">2013-02-20T13:47:28Z</dcterms:created>
  <dcterms:modified xsi:type="dcterms:W3CDTF">2013-02-21T20:24:00Z</dcterms:modified>
</cp:coreProperties>
</file>